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T Serif" charset="1" panose="020A0603040505020204"/>
      <p:regular r:id="rId10"/>
    </p:embeddedFont>
    <p:embeddedFont>
      <p:font typeface="PT Serif Bold" charset="1" panose="020A0703040505020204"/>
      <p:regular r:id="rId11"/>
    </p:embeddedFont>
    <p:embeddedFont>
      <p:font typeface="PT Serif Italics" charset="1" panose="020A0603040505090204"/>
      <p:regular r:id="rId12"/>
    </p:embeddedFont>
    <p:embeddedFont>
      <p:font typeface="PT Serif Bold Italics" charset="1" panose="020A0703040505090204"/>
      <p:regular r:id="rId13"/>
    </p:embeddedFont>
    <p:embeddedFont>
      <p:font typeface="Droid Serif" charset="1" panose="02020600060500020200"/>
      <p:regular r:id="rId14"/>
    </p:embeddedFont>
    <p:embeddedFont>
      <p:font typeface="Droid Serif Bold" charset="1" panose="02020800060500020200"/>
      <p:regular r:id="rId15"/>
    </p:embeddedFont>
    <p:embeddedFont>
      <p:font typeface="Droid Serif Italics" charset="1" panose="02020600060500090200"/>
      <p:regular r:id="rId16"/>
    </p:embeddedFont>
    <p:embeddedFont>
      <p:font typeface="Droid Serif Bold Italics" charset="1" panose="02020800060500090200"/>
      <p:regular r:id="rId17"/>
    </p:embeddedFont>
    <p:embeddedFont>
      <p:font typeface="Canva Sans" charset="1" panose="020B0503030501040103"/>
      <p:regular r:id="rId18"/>
    </p:embeddedFont>
    <p:embeddedFont>
      <p:font typeface="Canva Sans Bold" charset="1" panose="020B0803030501040103"/>
      <p:regular r:id="rId19"/>
    </p:embeddedFont>
    <p:embeddedFont>
      <p:font typeface="Canva Sans Italics" charset="1" panose="020B0503030501040103"/>
      <p:regular r:id="rId20"/>
    </p:embeddedFont>
    <p:embeddedFont>
      <p:font typeface="Canva Sans Bold Italics" charset="1" panose="020B0803030501040103"/>
      <p:regular r:id="rId21"/>
    </p:embeddedFont>
    <p:embeddedFont>
      <p:font typeface="Canva Sans Medium" charset="1" panose="020B0603030501040103"/>
      <p:regular r:id="rId22"/>
    </p:embeddedFont>
    <p:embeddedFont>
      <p:font typeface="Canva Sans Medium Italics" charset="1" panose="020B0603030501040103"/>
      <p:regular r:id="rId23"/>
    </p:embeddedFont>
    <p:embeddedFont>
      <p:font typeface="Poppins" charset="1" panose="00000500000000000000"/>
      <p:regular r:id="rId24"/>
    </p:embeddedFont>
    <p:embeddedFont>
      <p:font typeface="Poppins Bold" charset="1" panose="00000800000000000000"/>
      <p:regular r:id="rId25"/>
    </p:embeddedFont>
    <p:embeddedFont>
      <p:font typeface="Poppins Italics" charset="1" panose="00000500000000000000"/>
      <p:regular r:id="rId26"/>
    </p:embeddedFont>
    <p:embeddedFont>
      <p:font typeface="Poppins Bold Italics" charset="1" panose="00000800000000000000"/>
      <p:regular r:id="rId27"/>
    </p:embeddedFont>
    <p:embeddedFont>
      <p:font typeface="Poppins Thin" charset="1" panose="00000300000000000000"/>
      <p:regular r:id="rId28"/>
    </p:embeddedFont>
    <p:embeddedFont>
      <p:font typeface="Poppins Thin Italics" charset="1" panose="00000300000000000000"/>
      <p:regular r:id="rId29"/>
    </p:embeddedFont>
    <p:embeddedFont>
      <p:font typeface="Poppins Extra-Light" charset="1" panose="00000300000000000000"/>
      <p:regular r:id="rId30"/>
    </p:embeddedFont>
    <p:embeddedFont>
      <p:font typeface="Poppins Extra-Light Italics" charset="1" panose="00000300000000000000"/>
      <p:regular r:id="rId31"/>
    </p:embeddedFont>
    <p:embeddedFont>
      <p:font typeface="Poppins Light" charset="1" panose="00000400000000000000"/>
      <p:regular r:id="rId32"/>
    </p:embeddedFont>
    <p:embeddedFont>
      <p:font typeface="Poppins Light Italics" charset="1" panose="00000400000000000000"/>
      <p:regular r:id="rId33"/>
    </p:embeddedFont>
    <p:embeddedFont>
      <p:font typeface="Poppins Medium" charset="1" panose="00000600000000000000"/>
      <p:regular r:id="rId34"/>
    </p:embeddedFont>
    <p:embeddedFont>
      <p:font typeface="Poppins Medium Italics" charset="1" panose="00000600000000000000"/>
      <p:regular r:id="rId35"/>
    </p:embeddedFont>
    <p:embeddedFont>
      <p:font typeface="Poppins Semi-Bold" charset="1" panose="00000700000000000000"/>
      <p:regular r:id="rId36"/>
    </p:embeddedFont>
    <p:embeddedFont>
      <p:font typeface="Poppins Semi-Bold Italics" charset="1" panose="00000700000000000000"/>
      <p:regular r:id="rId37"/>
    </p:embeddedFont>
    <p:embeddedFont>
      <p:font typeface="Poppins Ultra-Bold" charset="1" panose="00000900000000000000"/>
      <p:regular r:id="rId38"/>
    </p:embeddedFont>
    <p:embeddedFont>
      <p:font typeface="Poppins Ultra-Bold Italics" charset="1" panose="00000900000000000000"/>
      <p:regular r:id="rId39"/>
    </p:embeddedFont>
    <p:embeddedFont>
      <p:font typeface="Poppins Heavy" charset="1" panose="00000A00000000000000"/>
      <p:regular r:id="rId40"/>
    </p:embeddedFont>
    <p:embeddedFont>
      <p:font typeface="Poppins Heavy Italics" charset="1" panose="00000A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jpeg>
</file>

<file path=ppt/media/image4.jpeg>
</file>

<file path=ppt/media/image5.jpeg>
</file>

<file path=ppt/media/image6.png>
</file>

<file path=ppt/media/image7.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jpeg" Type="http://schemas.openxmlformats.org/officeDocument/2006/relationships/image"/><Relationship Id="rId5" Target="../media/image5.jpe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6F6F6"/>
        </a:solidFill>
      </p:bgPr>
    </p:bg>
    <p:spTree>
      <p:nvGrpSpPr>
        <p:cNvPr id="1" name=""/>
        <p:cNvGrpSpPr/>
        <p:nvPr/>
      </p:nvGrpSpPr>
      <p:grpSpPr>
        <a:xfrm>
          <a:off x="0" y="0"/>
          <a:ext cx="0" cy="0"/>
          <a:chOff x="0" y="0"/>
          <a:chExt cx="0" cy="0"/>
        </a:xfrm>
      </p:grpSpPr>
      <p:sp>
        <p:nvSpPr>
          <p:cNvPr name="Freeform 2" id="2"/>
          <p:cNvSpPr/>
          <p:nvPr/>
        </p:nvSpPr>
        <p:spPr>
          <a:xfrm flipH="false" flipV="false" rot="2783229">
            <a:off x="3101978" y="303241"/>
            <a:ext cx="8766304" cy="7124614"/>
          </a:xfrm>
          <a:custGeom>
            <a:avLst/>
            <a:gdLst/>
            <a:ahLst/>
            <a:cxnLst/>
            <a:rect r="r" b="b" t="t" l="l"/>
            <a:pathLst>
              <a:path h="7124614" w="8766304">
                <a:moveTo>
                  <a:pt x="0" y="0"/>
                </a:moveTo>
                <a:lnTo>
                  <a:pt x="8766304" y="0"/>
                </a:lnTo>
                <a:lnTo>
                  <a:pt x="8766304" y="7124614"/>
                </a:lnTo>
                <a:lnTo>
                  <a:pt x="0" y="71246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782871" y="6496325"/>
            <a:ext cx="1300813" cy="0"/>
          </a:xfrm>
          <a:prstGeom prst="line">
            <a:avLst/>
          </a:prstGeom>
          <a:ln cap="rnd" w="57150">
            <a:solidFill>
              <a:srgbClr val="283035"/>
            </a:solidFill>
            <a:prstDash val="solid"/>
            <a:headEnd type="none" len="sm" w="sm"/>
            <a:tailEnd type="none" len="sm" w="sm"/>
          </a:ln>
        </p:spPr>
      </p:sp>
      <p:sp>
        <p:nvSpPr>
          <p:cNvPr name="TextBox 4" id="4"/>
          <p:cNvSpPr txBox="true"/>
          <p:nvPr/>
        </p:nvSpPr>
        <p:spPr>
          <a:xfrm rot="0">
            <a:off x="156785" y="1752327"/>
            <a:ext cx="4584859" cy="3645010"/>
          </a:xfrm>
          <a:prstGeom prst="rect">
            <a:avLst/>
          </a:prstGeom>
        </p:spPr>
        <p:txBody>
          <a:bodyPr anchor="t" rtlCol="false" tIns="0" lIns="0" bIns="0" rIns="0">
            <a:spAutoFit/>
          </a:bodyPr>
          <a:lstStyle/>
          <a:p>
            <a:pPr>
              <a:lnSpc>
                <a:spcPts val="5743"/>
              </a:lnSpc>
            </a:pPr>
            <a:r>
              <a:rPr lang="en-US" sz="5743">
                <a:solidFill>
                  <a:srgbClr val="283035"/>
                </a:solidFill>
                <a:latin typeface="Droid Serif Bold"/>
              </a:rPr>
              <a:t>House Rent</a:t>
            </a:r>
          </a:p>
          <a:p>
            <a:pPr>
              <a:lnSpc>
                <a:spcPts val="5743"/>
              </a:lnSpc>
            </a:pPr>
            <a:r>
              <a:rPr lang="en-US" sz="5743">
                <a:solidFill>
                  <a:srgbClr val="283035"/>
                </a:solidFill>
                <a:latin typeface="Droid Serif Bold"/>
              </a:rPr>
              <a:t>Prediction </a:t>
            </a:r>
          </a:p>
          <a:p>
            <a:pPr>
              <a:lnSpc>
                <a:spcPts val="5743"/>
              </a:lnSpc>
            </a:pPr>
            <a:r>
              <a:rPr lang="en-US" sz="5743">
                <a:solidFill>
                  <a:srgbClr val="283035"/>
                </a:solidFill>
                <a:latin typeface="Droid Serif Bold"/>
              </a:rPr>
              <a:t>with Machine Learning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6F6F6"/>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5178" y="3978157"/>
            <a:ext cx="9983957" cy="4627773"/>
            <a:chOff x="0" y="0"/>
            <a:chExt cx="13699490" cy="6350000"/>
          </a:xfrm>
        </p:grpSpPr>
        <p:sp>
          <p:nvSpPr>
            <p:cNvPr name="Freeform 3" id="3"/>
            <p:cNvSpPr/>
            <p:nvPr/>
          </p:nvSpPr>
          <p:spPr>
            <a:xfrm flipH="false" flipV="false" rot="0">
              <a:off x="0" y="0"/>
              <a:ext cx="13699489" cy="6350000"/>
            </a:xfrm>
            <a:custGeom>
              <a:avLst/>
              <a:gdLst/>
              <a:ahLst/>
              <a:cxnLst/>
              <a:rect r="r" b="b" t="t" l="l"/>
              <a:pathLst>
                <a:path h="6350000" w="13699489">
                  <a:moveTo>
                    <a:pt x="13699489" y="6350000"/>
                  </a:moveTo>
                  <a:lnTo>
                    <a:pt x="0" y="6350000"/>
                  </a:lnTo>
                  <a:lnTo>
                    <a:pt x="0" y="1899920"/>
                  </a:lnTo>
                  <a:cubicBezTo>
                    <a:pt x="0" y="1899920"/>
                    <a:pt x="2849880" y="0"/>
                    <a:pt x="6899910" y="0"/>
                  </a:cubicBezTo>
                  <a:cubicBezTo>
                    <a:pt x="11300460" y="0"/>
                    <a:pt x="13699489" y="1899920"/>
                    <a:pt x="13699489" y="1899920"/>
                  </a:cubicBezTo>
                  <a:lnTo>
                    <a:pt x="13699489" y="6350000"/>
                  </a:lnTo>
                  <a:close/>
                </a:path>
              </a:pathLst>
            </a:custGeom>
            <a:blipFill>
              <a:blip r:embed="rId2"/>
              <a:stretch>
                <a:fillRect l="0" t="-30902" r="0" b="-30902"/>
              </a:stretch>
            </a:blipFill>
          </p:spPr>
        </p:sp>
      </p:grpSp>
      <p:sp>
        <p:nvSpPr>
          <p:cNvPr name="AutoShape 4" id="4"/>
          <p:cNvSpPr/>
          <p:nvPr/>
        </p:nvSpPr>
        <p:spPr>
          <a:xfrm>
            <a:off x="3345157" y="3949582"/>
            <a:ext cx="1219079" cy="0"/>
          </a:xfrm>
          <a:prstGeom prst="line">
            <a:avLst/>
          </a:prstGeom>
          <a:ln cap="rnd" w="57150">
            <a:solidFill>
              <a:srgbClr val="283035"/>
            </a:solidFill>
            <a:prstDash val="solid"/>
            <a:headEnd type="none" len="sm" w="sm"/>
            <a:tailEnd type="none" len="sm" w="sm"/>
          </a:ln>
        </p:spPr>
      </p:sp>
      <p:sp>
        <p:nvSpPr>
          <p:cNvPr name="Freeform 5" id="5"/>
          <p:cNvSpPr/>
          <p:nvPr/>
        </p:nvSpPr>
        <p:spPr>
          <a:xfrm flipH="true" flipV="true" rot="1960146">
            <a:off x="-1319209" y="-1535563"/>
            <a:ext cx="4961387" cy="4032255"/>
          </a:xfrm>
          <a:custGeom>
            <a:avLst/>
            <a:gdLst/>
            <a:ahLst/>
            <a:cxnLst/>
            <a:rect r="r" b="b" t="t" l="l"/>
            <a:pathLst>
              <a:path h="4032255" w="4961387">
                <a:moveTo>
                  <a:pt x="4961387" y="4032254"/>
                </a:moveTo>
                <a:lnTo>
                  <a:pt x="0" y="4032254"/>
                </a:lnTo>
                <a:lnTo>
                  <a:pt x="0" y="0"/>
                </a:lnTo>
                <a:lnTo>
                  <a:pt x="4961387" y="0"/>
                </a:lnTo>
                <a:lnTo>
                  <a:pt x="4961387" y="4032254"/>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161485" y="1477580"/>
            <a:ext cx="8381371" cy="3618275"/>
          </a:xfrm>
          <a:prstGeom prst="rect">
            <a:avLst/>
          </a:prstGeom>
        </p:spPr>
        <p:txBody>
          <a:bodyPr anchor="t" rtlCol="false" tIns="0" lIns="0" bIns="0" rIns="0">
            <a:spAutoFit/>
          </a:bodyPr>
          <a:lstStyle/>
          <a:p>
            <a:pPr algn="ctr">
              <a:lnSpc>
                <a:spcPts val="2221"/>
              </a:lnSpc>
              <a:spcBef>
                <a:spcPct val="0"/>
              </a:spcBef>
            </a:pPr>
            <a:r>
              <a:rPr lang="en-US" sz="2221">
                <a:solidFill>
                  <a:srgbClr val="000000"/>
                </a:solidFill>
                <a:latin typeface="Droid Serif Bold"/>
              </a:rPr>
              <a:t>Logistic Regression is a part of the Supervised Learning method of Machine Learning. It is a statistical method for the analysis of a dataset. It has one or more independent variables that determine an outcome. There is one basic difference between Linear Regression and Logistic Regression  which is that Linear Regression's outcome is continuous whereas Logistic Regression's outcome is only limited. Here, the outcome represents a dependent variable.</a:t>
            </a:r>
          </a:p>
          <a:p>
            <a:pPr algn="ctr">
              <a:lnSpc>
                <a:spcPts val="4885"/>
              </a:lnSpc>
              <a:spcBef>
                <a:spcPct val="0"/>
              </a:spcBef>
            </a:pPr>
            <a:r>
              <a:rPr lang="en-US" sz="4885">
                <a:solidFill>
                  <a:srgbClr val="000000"/>
                </a:solidFill>
                <a:latin typeface="Droid Serif Bold"/>
              </a:rPr>
              <a:t> </a:t>
            </a:r>
          </a:p>
          <a:p>
            <a:pPr algn="ctr">
              <a:lnSpc>
                <a:spcPts val="3682"/>
              </a:lnSpc>
              <a:spcBef>
                <a:spcPct val="0"/>
              </a:spcBef>
            </a:pPr>
          </a:p>
        </p:txBody>
      </p:sp>
      <p:sp>
        <p:nvSpPr>
          <p:cNvPr name="TextBox 7" id="7"/>
          <p:cNvSpPr txBox="true"/>
          <p:nvPr/>
        </p:nvSpPr>
        <p:spPr>
          <a:xfrm rot="0">
            <a:off x="4128849" y="558570"/>
            <a:ext cx="4893231" cy="587375"/>
          </a:xfrm>
          <a:prstGeom prst="rect">
            <a:avLst/>
          </a:prstGeom>
        </p:spPr>
        <p:txBody>
          <a:bodyPr anchor="t" rtlCol="false" tIns="0" lIns="0" bIns="0" rIns="0">
            <a:spAutoFit/>
          </a:bodyPr>
          <a:lstStyle/>
          <a:p>
            <a:pPr algn="ctr" marL="0" indent="0" lvl="0">
              <a:lnSpc>
                <a:spcPts val="4899"/>
              </a:lnSpc>
              <a:spcBef>
                <a:spcPct val="0"/>
              </a:spcBef>
            </a:pPr>
            <a:r>
              <a:rPr lang="en-US" sz="3499">
                <a:solidFill>
                  <a:srgbClr val="000000"/>
                </a:solidFill>
                <a:latin typeface="Canva Sans Bold"/>
              </a:rPr>
              <a:t>House Rent Prediction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6F6F6"/>
        </a:solidFill>
      </p:bgPr>
    </p:bg>
    <p:spTree>
      <p:nvGrpSpPr>
        <p:cNvPr id="1" name=""/>
        <p:cNvGrpSpPr/>
        <p:nvPr/>
      </p:nvGrpSpPr>
      <p:grpSpPr>
        <a:xfrm>
          <a:off x="0" y="0"/>
          <a:ext cx="0" cy="0"/>
          <a:chOff x="0" y="0"/>
          <a:chExt cx="0" cy="0"/>
        </a:xfrm>
      </p:grpSpPr>
      <p:sp>
        <p:nvSpPr>
          <p:cNvPr name="Freeform 2" id="2"/>
          <p:cNvSpPr/>
          <p:nvPr/>
        </p:nvSpPr>
        <p:spPr>
          <a:xfrm flipH="false" flipV="false" rot="2783229">
            <a:off x="-3142567" y="4142257"/>
            <a:ext cx="7969801" cy="6477274"/>
          </a:xfrm>
          <a:custGeom>
            <a:avLst/>
            <a:gdLst/>
            <a:ahLst/>
            <a:cxnLst/>
            <a:rect r="r" b="b" t="t" l="l"/>
            <a:pathLst>
              <a:path h="6477274" w="7969801">
                <a:moveTo>
                  <a:pt x="0" y="0"/>
                </a:moveTo>
                <a:lnTo>
                  <a:pt x="7969801" y="0"/>
                </a:lnTo>
                <a:lnTo>
                  <a:pt x="7969801" y="6477274"/>
                </a:lnTo>
                <a:lnTo>
                  <a:pt x="0" y="64772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6365330" y="1415415"/>
            <a:ext cx="1102588" cy="0"/>
          </a:xfrm>
          <a:prstGeom prst="line">
            <a:avLst/>
          </a:prstGeom>
          <a:ln cap="rnd" w="47625">
            <a:solidFill>
              <a:srgbClr val="283035"/>
            </a:solidFill>
            <a:prstDash val="solid"/>
            <a:headEnd type="none" len="sm" w="sm"/>
            <a:tailEnd type="none" len="sm" w="sm"/>
          </a:ln>
        </p:spPr>
      </p:sp>
      <p:sp>
        <p:nvSpPr>
          <p:cNvPr name="TextBox 4" id="4"/>
          <p:cNvSpPr txBox="true"/>
          <p:nvPr/>
        </p:nvSpPr>
        <p:spPr>
          <a:xfrm rot="0">
            <a:off x="329540" y="807720"/>
            <a:ext cx="7239745" cy="655320"/>
          </a:xfrm>
          <a:prstGeom prst="rect">
            <a:avLst/>
          </a:prstGeom>
        </p:spPr>
        <p:txBody>
          <a:bodyPr anchor="t" rtlCol="false" tIns="0" lIns="0" bIns="0" rIns="0">
            <a:spAutoFit/>
          </a:bodyPr>
          <a:lstStyle/>
          <a:p>
            <a:pPr>
              <a:lnSpc>
                <a:spcPts val="4800"/>
              </a:lnSpc>
            </a:pPr>
            <a:r>
              <a:rPr lang="en-US" sz="4800">
                <a:solidFill>
                  <a:srgbClr val="283035"/>
                </a:solidFill>
                <a:latin typeface="Droid Serif Bold"/>
              </a:rPr>
              <a:t>Features of a House</a:t>
            </a:r>
          </a:p>
        </p:txBody>
      </p:sp>
      <p:grpSp>
        <p:nvGrpSpPr>
          <p:cNvPr name="Group 5" id="5"/>
          <p:cNvGrpSpPr/>
          <p:nvPr/>
        </p:nvGrpSpPr>
        <p:grpSpPr>
          <a:xfrm rot="0">
            <a:off x="-2222031" y="-1344902"/>
            <a:ext cx="2450205" cy="2450205"/>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F6F6"/>
            </a:solidFill>
          </p:spPr>
        </p:sp>
      </p:grpSp>
      <p:sp>
        <p:nvSpPr>
          <p:cNvPr name="TextBox 7" id="7"/>
          <p:cNvSpPr txBox="true"/>
          <p:nvPr/>
        </p:nvSpPr>
        <p:spPr>
          <a:xfrm rot="0">
            <a:off x="1677353" y="1840051"/>
            <a:ext cx="6398895" cy="3692248"/>
          </a:xfrm>
          <a:prstGeom prst="rect">
            <a:avLst/>
          </a:prstGeom>
        </p:spPr>
        <p:txBody>
          <a:bodyPr anchor="t" rtlCol="false" tIns="0" lIns="0" bIns="0" rIns="0">
            <a:spAutoFit/>
          </a:bodyPr>
          <a:lstStyle/>
          <a:p>
            <a:pPr algn="ctr" marL="780283" indent="-390141" lvl="1">
              <a:lnSpc>
                <a:spcPts val="3614"/>
              </a:lnSpc>
              <a:buFont typeface="Arial"/>
              <a:buChar char="•"/>
            </a:pPr>
            <a:r>
              <a:rPr lang="en-US" sz="3614">
                <a:solidFill>
                  <a:srgbClr val="283035"/>
                </a:solidFill>
                <a:latin typeface="Droid Serif"/>
              </a:rPr>
              <a:t>Year Built</a:t>
            </a:r>
          </a:p>
          <a:p>
            <a:pPr algn="ctr" marL="780283" indent="-390141" lvl="1">
              <a:lnSpc>
                <a:spcPts val="3614"/>
              </a:lnSpc>
              <a:buFont typeface="Arial"/>
              <a:buChar char="•"/>
            </a:pPr>
            <a:r>
              <a:rPr lang="en-US" sz="3614">
                <a:solidFill>
                  <a:srgbClr val="283035"/>
                </a:solidFill>
                <a:latin typeface="Droid Serif"/>
              </a:rPr>
              <a:t>Total Basement in Sqr. Ft.</a:t>
            </a:r>
          </a:p>
          <a:p>
            <a:pPr algn="ctr" marL="780283" indent="-390141" lvl="1">
              <a:lnSpc>
                <a:spcPts val="3614"/>
              </a:lnSpc>
              <a:buFont typeface="Arial"/>
              <a:buChar char="•"/>
            </a:pPr>
            <a:r>
              <a:rPr lang="en-US" sz="3614">
                <a:solidFill>
                  <a:srgbClr val="283035"/>
                </a:solidFill>
                <a:latin typeface="Droid Serif"/>
              </a:rPr>
              <a:t>Lot Area</a:t>
            </a:r>
          </a:p>
          <a:p>
            <a:pPr algn="ctr" marL="780283" indent="-390141" lvl="1">
              <a:lnSpc>
                <a:spcPts val="3614"/>
              </a:lnSpc>
              <a:buFont typeface="Arial"/>
              <a:buChar char="•"/>
            </a:pPr>
            <a:r>
              <a:rPr lang="en-US" sz="3614">
                <a:solidFill>
                  <a:srgbClr val="283035"/>
                </a:solidFill>
                <a:latin typeface="Droid Serif"/>
              </a:rPr>
              <a:t>Floor Area</a:t>
            </a:r>
          </a:p>
          <a:p>
            <a:pPr algn="ctr" marL="780283" indent="-390141" lvl="1">
              <a:lnSpc>
                <a:spcPts val="3614"/>
              </a:lnSpc>
              <a:buFont typeface="Arial"/>
              <a:buChar char="•"/>
            </a:pPr>
            <a:r>
              <a:rPr lang="en-US" sz="3614">
                <a:solidFill>
                  <a:srgbClr val="283035"/>
                </a:solidFill>
                <a:latin typeface="Droid Serif"/>
              </a:rPr>
              <a:t>Overall condition</a:t>
            </a:r>
          </a:p>
          <a:p>
            <a:pPr algn="ctr" marL="780283" indent="-390141" lvl="1">
              <a:lnSpc>
                <a:spcPts val="3614"/>
              </a:lnSpc>
              <a:buFont typeface="Arial"/>
              <a:buChar char="•"/>
            </a:pPr>
            <a:r>
              <a:rPr lang="en-US" sz="3614">
                <a:solidFill>
                  <a:srgbClr val="283035"/>
                </a:solidFill>
                <a:latin typeface="Droid Serif"/>
              </a:rPr>
              <a:t>Lot Frontage</a:t>
            </a:r>
          </a:p>
          <a:p>
            <a:pPr algn="ctr" marL="780283" indent="-390141" lvl="1">
              <a:lnSpc>
                <a:spcPts val="3614"/>
              </a:lnSpc>
              <a:buFont typeface="Arial"/>
              <a:buChar char="•"/>
            </a:pPr>
            <a:r>
              <a:rPr lang="en-US" sz="3614">
                <a:solidFill>
                  <a:srgbClr val="283035"/>
                </a:solidFill>
                <a:latin typeface="Droid Serif"/>
              </a:rPr>
              <a:t>Garage details</a:t>
            </a:r>
          </a:p>
          <a:p>
            <a:pPr algn="ctr" marL="780283" indent="-390141" lvl="1">
              <a:lnSpc>
                <a:spcPts val="3614"/>
              </a:lnSpc>
              <a:buFont typeface="Arial"/>
              <a:buChar char="•"/>
            </a:pPr>
            <a:r>
              <a:rPr lang="en-US" sz="3614">
                <a:solidFill>
                  <a:srgbClr val="283035"/>
                </a:solidFill>
                <a:latin typeface="Droid Serif"/>
              </a:rPr>
              <a:t>Detail about fireplace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9664216">
            <a:off x="-5004702" y="3540197"/>
            <a:ext cx="9820902" cy="7981715"/>
          </a:xfrm>
          <a:custGeom>
            <a:avLst/>
            <a:gdLst/>
            <a:ahLst/>
            <a:cxnLst/>
            <a:rect r="r" b="b" t="t" l="l"/>
            <a:pathLst>
              <a:path h="7981715" w="9820902">
                <a:moveTo>
                  <a:pt x="0" y="0"/>
                </a:moveTo>
                <a:lnTo>
                  <a:pt x="9820902" y="0"/>
                </a:lnTo>
                <a:lnTo>
                  <a:pt x="9820902" y="7981714"/>
                </a:lnTo>
                <a:lnTo>
                  <a:pt x="0" y="79817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6628625">
            <a:off x="5164503" y="-3924195"/>
            <a:ext cx="9820902" cy="7981715"/>
          </a:xfrm>
          <a:custGeom>
            <a:avLst/>
            <a:gdLst/>
            <a:ahLst/>
            <a:cxnLst/>
            <a:rect r="r" b="b" t="t" l="l"/>
            <a:pathLst>
              <a:path h="7981715" w="9820902">
                <a:moveTo>
                  <a:pt x="0" y="0"/>
                </a:moveTo>
                <a:lnTo>
                  <a:pt x="9820901" y="0"/>
                </a:lnTo>
                <a:lnTo>
                  <a:pt x="9820901" y="7981714"/>
                </a:lnTo>
                <a:lnTo>
                  <a:pt x="0" y="798171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6224548" y="6039153"/>
            <a:ext cx="1102588" cy="0"/>
          </a:xfrm>
          <a:prstGeom prst="line">
            <a:avLst/>
          </a:prstGeom>
          <a:ln cap="rnd" w="47625">
            <a:solidFill>
              <a:srgbClr val="283035"/>
            </a:solidFill>
            <a:prstDash val="solid"/>
            <a:headEnd type="none" len="sm" w="sm"/>
            <a:tailEnd type="none" len="sm" w="sm"/>
          </a:ln>
        </p:spPr>
      </p:sp>
      <p:sp>
        <p:nvSpPr>
          <p:cNvPr name="TextBox 5" id="5"/>
          <p:cNvSpPr txBox="true"/>
          <p:nvPr/>
        </p:nvSpPr>
        <p:spPr>
          <a:xfrm rot="0">
            <a:off x="1377326" y="931516"/>
            <a:ext cx="6245690" cy="5652164"/>
          </a:xfrm>
          <a:prstGeom prst="rect">
            <a:avLst/>
          </a:prstGeom>
        </p:spPr>
        <p:txBody>
          <a:bodyPr anchor="t" rtlCol="false" tIns="0" lIns="0" bIns="0" rIns="0">
            <a:spAutoFit/>
          </a:bodyPr>
          <a:lstStyle/>
          <a:p>
            <a:pPr algn="ctr" marL="550422" indent="-275211" lvl="1">
              <a:lnSpc>
                <a:spcPts val="4079"/>
              </a:lnSpc>
              <a:buFont typeface="Arial"/>
              <a:buChar char="•"/>
            </a:pPr>
            <a:r>
              <a:rPr lang="en-US" sz="2549">
                <a:solidFill>
                  <a:srgbClr val="545454"/>
                </a:solidFill>
                <a:latin typeface="Poppins Bold"/>
              </a:rPr>
              <a:t>Training Data - This data will contain the information related to the Year Sold and Sale Price of House.</a:t>
            </a:r>
          </a:p>
          <a:p>
            <a:pPr algn="ctr" marL="550422" indent="-275211" lvl="1">
              <a:lnSpc>
                <a:spcPts val="4079"/>
              </a:lnSpc>
              <a:buFont typeface="Arial"/>
              <a:buChar char="•"/>
            </a:pPr>
            <a:r>
              <a:rPr lang="en-US" sz="2549">
                <a:solidFill>
                  <a:srgbClr val="545454"/>
                </a:solidFill>
                <a:latin typeface="Poppins Bold"/>
              </a:rPr>
              <a:t>Test Data - It will contain all the information about a house. And, based on all the given information, Logistic Regression Algorithm will predict the selling price of a house</a:t>
            </a:r>
            <a:r>
              <a:rPr lang="en-US" sz="2549">
                <a:solidFill>
                  <a:srgbClr val="545454"/>
                </a:solidFill>
                <a:latin typeface="Poppins"/>
              </a:rPr>
              <a:t>.</a:t>
            </a:r>
          </a:p>
          <a:p>
            <a:pPr algn="ctr">
              <a:lnSpc>
                <a:spcPts val="4079"/>
              </a:lnSpc>
            </a:pPr>
          </a:p>
        </p:txBody>
      </p:sp>
      <p:grpSp>
        <p:nvGrpSpPr>
          <p:cNvPr name="Group 6" id="6"/>
          <p:cNvGrpSpPr/>
          <p:nvPr/>
        </p:nvGrpSpPr>
        <p:grpSpPr>
          <a:xfrm rot="0">
            <a:off x="-703764" y="-663483"/>
            <a:ext cx="2450205" cy="2450205"/>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6F6F6"/>
            </a:solid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6F6F6"/>
        </a:solidFill>
      </p:bgPr>
    </p:bg>
    <p:spTree>
      <p:nvGrpSpPr>
        <p:cNvPr id="1" name=""/>
        <p:cNvGrpSpPr/>
        <p:nvPr/>
      </p:nvGrpSpPr>
      <p:grpSpPr>
        <a:xfrm>
          <a:off x="0" y="0"/>
          <a:ext cx="0" cy="0"/>
          <a:chOff x="0" y="0"/>
          <a:chExt cx="0" cy="0"/>
        </a:xfrm>
      </p:grpSpPr>
      <p:sp>
        <p:nvSpPr>
          <p:cNvPr name="Freeform 2" id="2"/>
          <p:cNvSpPr/>
          <p:nvPr/>
        </p:nvSpPr>
        <p:spPr>
          <a:xfrm flipH="true" flipV="true" rot="-1935641">
            <a:off x="5448990" y="2432242"/>
            <a:ext cx="6813888" cy="5537833"/>
          </a:xfrm>
          <a:custGeom>
            <a:avLst/>
            <a:gdLst/>
            <a:ahLst/>
            <a:cxnLst/>
            <a:rect r="r" b="b" t="t" l="l"/>
            <a:pathLst>
              <a:path h="5537833" w="6813888">
                <a:moveTo>
                  <a:pt x="6813888" y="5537832"/>
                </a:moveTo>
                <a:lnTo>
                  <a:pt x="0" y="5537832"/>
                </a:lnTo>
                <a:lnTo>
                  <a:pt x="0" y="0"/>
                </a:lnTo>
                <a:lnTo>
                  <a:pt x="6813888" y="0"/>
                </a:lnTo>
                <a:lnTo>
                  <a:pt x="6813888" y="5537832"/>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3673066" y="4558201"/>
            <a:ext cx="4050974" cy="4050958"/>
            <a:chOff x="0" y="0"/>
            <a:chExt cx="6350000" cy="6349975"/>
          </a:xfrm>
        </p:grpSpPr>
        <p:sp>
          <p:nvSpPr>
            <p:cNvPr name="Freeform 4" id="4"/>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24976" t="0" r="-24976" b="0"/>
              </a:stretch>
            </a:blipFill>
          </p:spPr>
        </p:sp>
      </p:grpSp>
      <p:grpSp>
        <p:nvGrpSpPr>
          <p:cNvPr name="Group 5" id="5"/>
          <p:cNvGrpSpPr/>
          <p:nvPr/>
        </p:nvGrpSpPr>
        <p:grpSpPr>
          <a:xfrm rot="0">
            <a:off x="-42746" y="2023632"/>
            <a:ext cx="5003259" cy="5122607"/>
            <a:chOff x="0" y="0"/>
            <a:chExt cx="6350000" cy="6350000"/>
          </a:xfrm>
        </p:grpSpPr>
        <p:sp>
          <p:nvSpPr>
            <p:cNvPr name="Freeform 6" id="6"/>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49AB6"/>
            </a:solidFill>
          </p:spPr>
        </p:sp>
      </p:grpSp>
      <p:grpSp>
        <p:nvGrpSpPr>
          <p:cNvPr name="Group 7" id="7"/>
          <p:cNvGrpSpPr>
            <a:grpSpLocks noChangeAspect="true"/>
          </p:cNvGrpSpPr>
          <p:nvPr/>
        </p:nvGrpSpPr>
        <p:grpSpPr>
          <a:xfrm rot="0">
            <a:off x="-783773" y="1790410"/>
            <a:ext cx="5944972" cy="5944949"/>
            <a:chOff x="0" y="0"/>
            <a:chExt cx="6350000" cy="6349975"/>
          </a:xfrm>
        </p:grpSpPr>
        <p:sp>
          <p:nvSpPr>
            <p:cNvPr name="Freeform 8" id="8"/>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0" t="0" r="0" b="-50000"/>
              </a:stretch>
            </a:blipFill>
          </p:spPr>
        </p:sp>
      </p:grpSp>
      <p:sp>
        <p:nvSpPr>
          <p:cNvPr name="AutoShape 9" id="9"/>
          <p:cNvSpPr/>
          <p:nvPr/>
        </p:nvSpPr>
        <p:spPr>
          <a:xfrm>
            <a:off x="8032045" y="2253849"/>
            <a:ext cx="1183561" cy="0"/>
          </a:xfrm>
          <a:prstGeom prst="line">
            <a:avLst/>
          </a:prstGeom>
          <a:ln cap="rnd" w="47625">
            <a:solidFill>
              <a:srgbClr val="283035"/>
            </a:solidFill>
            <a:prstDash val="solid"/>
            <a:headEnd type="none" len="sm" w="sm"/>
            <a:tailEnd type="none" len="sm" w="sm"/>
          </a:ln>
        </p:spPr>
      </p:sp>
      <p:sp>
        <p:nvSpPr>
          <p:cNvPr name="TextBox 10" id="10"/>
          <p:cNvSpPr txBox="true"/>
          <p:nvPr/>
        </p:nvSpPr>
        <p:spPr>
          <a:xfrm rot="0">
            <a:off x="4266203" y="1428259"/>
            <a:ext cx="4608069" cy="801778"/>
          </a:xfrm>
          <a:prstGeom prst="rect">
            <a:avLst/>
          </a:prstGeom>
        </p:spPr>
        <p:txBody>
          <a:bodyPr anchor="t" rtlCol="false" tIns="0" lIns="0" bIns="0" rIns="0">
            <a:spAutoFit/>
          </a:bodyPr>
          <a:lstStyle/>
          <a:p>
            <a:pPr>
              <a:lnSpc>
                <a:spcPts val="6073"/>
              </a:lnSpc>
            </a:pPr>
            <a:r>
              <a:rPr lang="en-US" sz="6073">
                <a:solidFill>
                  <a:srgbClr val="283035"/>
                </a:solidFill>
                <a:latin typeface="PT Serif Bold"/>
              </a:rPr>
              <a:t>Thank You </a:t>
            </a:r>
          </a:p>
        </p:txBody>
      </p:sp>
      <p:sp>
        <p:nvSpPr>
          <p:cNvPr name="Freeform 11" id="11"/>
          <p:cNvSpPr/>
          <p:nvPr/>
        </p:nvSpPr>
        <p:spPr>
          <a:xfrm flipH="false" flipV="false" rot="0">
            <a:off x="731520" y="731520"/>
            <a:ext cx="809014" cy="619264"/>
          </a:xfrm>
          <a:custGeom>
            <a:avLst/>
            <a:gdLst/>
            <a:ahLst/>
            <a:cxnLst/>
            <a:rect r="r" b="b" t="t" l="l"/>
            <a:pathLst>
              <a:path h="619264" w="809014">
                <a:moveTo>
                  <a:pt x="0" y="0"/>
                </a:moveTo>
                <a:lnTo>
                  <a:pt x="809014" y="0"/>
                </a:lnTo>
                <a:lnTo>
                  <a:pt x="809014" y="619264"/>
                </a:lnTo>
                <a:lnTo>
                  <a:pt x="0" y="61926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DAFxWa5bnGU</dc:identifier>
  <dcterms:modified xsi:type="dcterms:W3CDTF">2011-08-01T06:04:30Z</dcterms:modified>
  <cp:revision>1</cp:revision>
  <dc:title>Bright Blue and White House Listing Presentation</dc:title>
</cp:coreProperties>
</file>

<file path=docProps/thumbnail.jpeg>
</file>